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sldIdLst>
    <p:sldId id="430" r:id="rId2"/>
    <p:sldId id="256" r:id="rId3"/>
    <p:sldId id="432" r:id="rId4"/>
    <p:sldId id="433" r:id="rId5"/>
    <p:sldId id="434" r:id="rId6"/>
    <p:sldId id="435" r:id="rId7"/>
    <p:sldId id="436" r:id="rId8"/>
    <p:sldId id="437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UNG LUI" initials="CL" lastIdx="2" clrIdx="0">
    <p:extLst>
      <p:ext uri="{19B8F6BF-5375-455C-9EA6-DF929625EA0E}">
        <p15:presenceInfo xmlns:p15="http://schemas.microsoft.com/office/powerpoint/2012/main" userId="CHEUNG LU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BDA"/>
    <a:srgbClr val="FF9900"/>
    <a:srgbClr val="9B2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29" autoAdjust="0"/>
    <p:restoredTop sz="94080" autoAdjust="0"/>
  </p:normalViewPr>
  <p:slideViewPr>
    <p:cSldViewPr snapToGrid="0">
      <p:cViewPr varScale="1">
        <p:scale>
          <a:sx n="63" d="100"/>
          <a:sy n="63" d="100"/>
        </p:scale>
        <p:origin x="992" y="44"/>
      </p:cViewPr>
      <p:guideLst/>
    </p:cSldViewPr>
  </p:slideViewPr>
  <p:notesTextViewPr>
    <p:cViewPr>
      <p:scale>
        <a:sx n="100" d="100"/>
        <a:sy n="100" d="100"/>
      </p:scale>
      <p:origin x="0" y="-144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12340-2596-4362-B8AF-7A5DF431D65C}" type="datetimeFigureOut">
              <a:rPr lang="zh-HK" altLang="en-US" smtClean="0"/>
              <a:t>25/1/2022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40889-8ABD-4E8D-9756-A00438ECDEF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079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  <a:p>
            <a:r>
              <a:rPr lang="en-US" altLang="zh-TW" dirty="0" err="1"/>
              <a:t>Freepik</a:t>
            </a:r>
            <a:endParaRPr lang="en-US" altLang="zh-TW" dirty="0"/>
          </a:p>
          <a:p>
            <a:r>
              <a:rPr lang="en-US" altLang="zh-TW" dirty="0" smtClean="0"/>
              <a:t>https</a:t>
            </a:r>
            <a:r>
              <a:rPr lang="en-US" altLang="zh-TW" dirty="0"/>
              <a:t>://</a:t>
            </a:r>
            <a:r>
              <a:rPr lang="en-US" altLang="zh-TW" dirty="0" smtClean="0"/>
              <a:t>www.freepik.com/free-vector/international-day-democracy-theme_9290073.htm#page=1&amp;query=vote&amp;position=11</a:t>
            </a:r>
          </a:p>
          <a:p>
            <a:r>
              <a:rPr lang="en-US" altLang="zh-TW" dirty="0" smtClean="0"/>
              <a:t>&lt;a </a:t>
            </a:r>
            <a:r>
              <a:rPr lang="en-US" altLang="zh-TW" dirty="0" err="1" smtClean="0"/>
              <a:t>href</a:t>
            </a:r>
            <a:r>
              <a:rPr lang="en-US" altLang="zh-TW" dirty="0" smtClean="0"/>
              <a:t>="https://www.freepik.com/vectors/celebration"&gt;Celebration vector created by </a:t>
            </a:r>
            <a:r>
              <a:rPr lang="en-US" altLang="zh-TW" dirty="0" err="1" smtClean="0"/>
              <a:t>freepik</a:t>
            </a:r>
            <a:r>
              <a:rPr lang="en-US" altLang="zh-TW" dirty="0" smtClean="0"/>
              <a:t> - www.freepik.com&lt;/a&gt;</a:t>
            </a:r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11093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4649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教師角色</a:t>
            </a:r>
            <a:r>
              <a:rPr lang="en-US" altLang="zh-TW" dirty="0" smtClean="0"/>
              <a:t>:</a:t>
            </a:r>
          </a:p>
          <a:p>
            <a:endParaRPr lang="en-US" altLang="zh-HK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教師與學生討論情境一和二之前，可引導學生指出班長的應有特質和責任。例如盡責、正直、認真、熱心服務。</a:t>
            </a:r>
            <a:endParaRPr lang="en-US" altLang="zh-TW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之後教師可引導學生理解不適合的人當了班長，會出現的後果，如不能發揮班長應有的責任，未能協助教師處理班務。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08944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94286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800" dirty="0" smtClean="0"/>
              <a:t>教學建議</a:t>
            </a:r>
            <a:r>
              <a:rPr lang="en-US" altLang="zh-TW" sz="2800" dirty="0" smtClean="0"/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800" dirty="0" smtClean="0"/>
              <a:t>教師承接前面，可引導學生理解選舉應在公平的方法下進行，選出合適的人選。</a:t>
            </a:r>
            <a:endParaRPr lang="en-US" altLang="zh-TW" sz="28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28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800" dirty="0" smtClean="0"/>
              <a:t>否則或會出現以下的問題</a:t>
            </a:r>
            <a:r>
              <a:rPr lang="en-US" altLang="zh-TW" sz="2800" dirty="0" smtClean="0"/>
              <a:t>: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zh-TW" altLang="en-US" sz="2800" dirty="0" smtClean="0"/>
              <a:t>可引導學生明白以不正當手法 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舉例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請同學吃糖果，答應以後不會給友好記名</a:t>
            </a:r>
            <a:r>
              <a:rPr lang="en-US" altLang="zh-TW" sz="2800" dirty="0" smtClean="0"/>
              <a:t>) </a:t>
            </a:r>
            <a:r>
              <a:rPr lang="zh-TW" altLang="en-US" sz="2800" dirty="0" smtClean="0"/>
              <a:t>當選為班長，是不誠實的行為，這樣選出來的班長得不到大家認同，甚至導致班上出現不公平的現象，同學之間產生爭執。</a:t>
            </a:r>
            <a:endParaRPr lang="en-US" altLang="zh-TW" sz="28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800" dirty="0" smtClean="0"/>
              <a:t>-            </a:t>
            </a:r>
            <a:r>
              <a:rPr lang="zh-TW" altLang="en-US" sz="2800" dirty="0" smtClean="0"/>
              <a:t>以不公平手段選出來的班長不一定有服務精神，這反不能幫助大家。</a:t>
            </a:r>
            <a:endParaRPr lang="en-US" altLang="zh-TW" sz="28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2800" dirty="0" smtClean="0"/>
          </a:p>
          <a:p>
            <a:r>
              <a:rPr lang="en-US" altLang="zh-TW" sz="2800" dirty="0" err="1" smtClean="0"/>
              <a:t>Freepik</a:t>
            </a:r>
            <a:endParaRPr lang="en-US" altLang="zh-TW" sz="2800" dirty="0"/>
          </a:p>
          <a:p>
            <a:r>
              <a:rPr lang="en-US" altLang="zh-TW" sz="2800" dirty="0"/>
              <a:t>https://</a:t>
            </a:r>
            <a:r>
              <a:rPr lang="en-US" altLang="zh-TW" sz="2800" dirty="0" smtClean="0"/>
              <a:t>www.freepik.com/free-photo/question-mark-icon-thinking-solution_16483543.htm#page=1&amp;query=question%20boy&amp;position=1</a:t>
            </a:r>
          </a:p>
          <a:p>
            <a:endParaRPr lang="en-US" altLang="zh-TW" sz="2800" dirty="0" smtClean="0"/>
          </a:p>
          <a:p>
            <a:r>
              <a:rPr lang="en-US" altLang="zh-TW" sz="2800" dirty="0" smtClean="0"/>
              <a:t>&lt;a </a:t>
            </a:r>
            <a:r>
              <a:rPr lang="en-US" altLang="zh-TW" sz="2800" dirty="0" err="1" smtClean="0"/>
              <a:t>href</a:t>
            </a:r>
            <a:r>
              <a:rPr lang="en-US" altLang="zh-TW" sz="2800" dirty="0" smtClean="0"/>
              <a:t>="https://www.freepik.com/photos/people"&gt;People photo created by rawpixel.com - www.freepik.com&lt;/a&gt;</a:t>
            </a:r>
            <a:endParaRPr lang="en-US" altLang="zh-TW" sz="2800" dirty="0"/>
          </a:p>
          <a:p>
            <a:endParaRPr lang="en-US" altLang="zh-TW" sz="2800" dirty="0" smtClean="0"/>
          </a:p>
          <a:p>
            <a:endParaRPr lang="en-US" altLang="zh-TW" sz="2800" dirty="0"/>
          </a:p>
          <a:p>
            <a:endParaRPr lang="zh-HK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07346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64628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dirty="0">
              <a:latin typeface="+mn-ea"/>
            </a:endParaRPr>
          </a:p>
          <a:p>
            <a:r>
              <a:rPr lang="zh-TW" altLang="en-US" dirty="0" smtClean="0"/>
              <a:t>在學生表達意見後，建議教師追問</a:t>
            </a:r>
            <a:r>
              <a:rPr lang="en-US" altLang="zh-TW" dirty="0" smtClean="0"/>
              <a:t>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TW" altLang="en-US" dirty="0" smtClean="0"/>
              <a:t>小寶威迫朋友最終的目的是什麼</a:t>
            </a:r>
            <a:r>
              <a:rPr lang="en-US" altLang="zh-TW" dirty="0" smtClean="0"/>
              <a:t>? </a:t>
            </a:r>
            <a:r>
              <a:rPr lang="zh-TW" altLang="en-US" sz="1200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是真心為同學服務</a:t>
            </a:r>
            <a:r>
              <a:rPr lang="en-US" altLang="zh-TW" sz="1200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TW" altLang="en-US" sz="1200" dirty="0" smtClean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如果他</a:t>
            </a:r>
            <a:r>
              <a:rPr lang="zh-TW" altLang="en-US" dirty="0" smtClean="0"/>
              <a:t>因為朋友多就被選為班長，你認同這做法嗎</a:t>
            </a:r>
            <a:r>
              <a:rPr lang="en-US" altLang="zh-TW" dirty="0" smtClean="0"/>
              <a:t>? </a:t>
            </a:r>
            <a:r>
              <a:rPr lang="zh-TW" altLang="en-US" dirty="0" smtClean="0"/>
              <a:t>為什麼</a:t>
            </a:r>
            <a:r>
              <a:rPr lang="en-US" altLang="zh-TW" dirty="0" smtClean="0"/>
              <a:t>?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TW" altLang="en-US" dirty="0" smtClean="0"/>
              <a:t>你會因為友誼</a:t>
            </a:r>
            <a:r>
              <a:rPr lang="en-US" altLang="zh-TW" dirty="0" smtClean="0"/>
              <a:t>/</a:t>
            </a:r>
            <a:r>
              <a:rPr lang="zh-TW" altLang="en-US" dirty="0" smtClean="0"/>
              <a:t>一起打遊戲機 </a:t>
            </a:r>
            <a:r>
              <a:rPr lang="en-US" altLang="zh-TW" dirty="0" smtClean="0"/>
              <a:t>(</a:t>
            </a:r>
            <a:r>
              <a:rPr lang="zh-TW" altLang="en-US" dirty="0" smtClean="0"/>
              <a:t>不理會小寶是否合適做班長</a:t>
            </a:r>
            <a:r>
              <a:rPr lang="en-US" altLang="zh-TW" dirty="0" smtClean="0"/>
              <a:t>) </a:t>
            </a:r>
            <a:r>
              <a:rPr lang="zh-TW" altLang="en-US" dirty="0" smtClean="0"/>
              <a:t>而投票給他嗎</a:t>
            </a:r>
            <a:r>
              <a:rPr lang="en-US" altLang="zh-TW" dirty="0" smtClean="0"/>
              <a:t>? </a:t>
            </a:r>
            <a:r>
              <a:rPr lang="zh-TW" altLang="en-US" dirty="0" smtClean="0"/>
              <a:t>為什麼</a:t>
            </a:r>
            <a:r>
              <a:rPr lang="en-US" altLang="zh-TW" dirty="0" smtClean="0"/>
              <a:t>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zh-TW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TW" altLang="en-US" dirty="0" smtClean="0"/>
              <a:t>教師宜引導學生明白</a:t>
            </a:r>
            <a:r>
              <a:rPr lang="en-US" altLang="zh-TW" dirty="0" smtClean="0"/>
              <a:t>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TW" altLang="en-US" dirty="0" smtClean="0"/>
              <a:t>如前面所言，大家對班長有一定期望，例如希望選出的班長盡責、品行良好。這種以友誼威迫對方來換選票的方法都是不誠實和不正確的行為。</a:t>
            </a:r>
            <a:endParaRPr lang="en-US" altLang="zh-TW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TW" altLang="en-US" sz="1200" dirty="0" smtClean="0">
                <a:latin typeface="+mn-ea"/>
              </a:rPr>
              <a:t>同時，我們應負責任地投票，否則這對其他有才能競逐班長的同學不公平，亦有損選舉的公正。</a:t>
            </a:r>
            <a:endParaRPr lang="en-US" altLang="zh-TW" sz="1200" dirty="0" smtClean="0">
              <a:latin typeface="+mn-ea"/>
            </a:endParaRPr>
          </a:p>
          <a:p>
            <a:endParaRPr lang="en-US" altLang="zh-TW" dirty="0" smtClean="0"/>
          </a:p>
          <a:p>
            <a:r>
              <a:rPr lang="en-US" altLang="zh-TW" dirty="0" err="1" smtClean="0"/>
              <a:t>Freepik</a:t>
            </a:r>
            <a:endParaRPr lang="en-US" altLang="zh-TW" dirty="0"/>
          </a:p>
          <a:p>
            <a:r>
              <a:rPr lang="en-US" altLang="zh-TW" dirty="0"/>
              <a:t>https://www.freepik.com/free-photo/question-mark-icon-thinking-solution_16483543.htm#page=1&amp;query=question%20boy&amp;position=1</a:t>
            </a:r>
          </a:p>
          <a:p>
            <a:endParaRPr lang="en-US" altLang="zh-TW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&lt;a </a:t>
            </a:r>
            <a:r>
              <a:rPr lang="en-US" altLang="zh-TW" dirty="0" err="1" smtClean="0"/>
              <a:t>href</a:t>
            </a:r>
            <a:r>
              <a:rPr lang="en-US" altLang="zh-TW" dirty="0" smtClean="0"/>
              <a:t>="https://www.freepik.com/photos/people"&gt;People photo created by rawpixel.com - www.freepik.com&lt;/a&gt;</a:t>
            </a:r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67043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H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教師提問上述延伸問題後，如想繼續鞏固學生的學習成果，可透過提出以下問題，引導學生引入正面價值觀作為思考議題和作出判斷的因素</a:t>
            </a:r>
            <a:r>
              <a:rPr lang="en-US" altLang="zh-H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endParaRPr lang="zh-TW" altLang="zh-HK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H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HK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zh-H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如果人人都不問表現，只選擇與自己相熟的人為優秀管理員，會有什麼後果</a:t>
            </a:r>
            <a:r>
              <a:rPr lang="en-US" altLang="zh-H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  <a:endParaRPr lang="zh-TW" altLang="zh-HK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TW" altLang="zh-H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試想一想舉辦這個選舉的真正意義是甚麼？</a:t>
            </a:r>
          </a:p>
          <a:p>
            <a:pPr lvl="0"/>
            <a:r>
              <a:rPr lang="zh-TW" altLang="zh-H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試以選舉優秀管理員為例，一個公平公正的選舉，應該是如何進行？</a:t>
            </a:r>
          </a:p>
          <a:p>
            <a:r>
              <a:rPr lang="en-US" altLang="zh-H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HK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l"/>
            <a:endParaRPr lang="en-US" altLang="zh-TW" sz="12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u="sng" dirty="0" smtClean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圖片</a:t>
            </a:r>
            <a:r>
              <a:rPr lang="en-US" altLang="zh-TW" u="sng" dirty="0" smtClean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altLang="zh-HK" u="sng" dirty="0" smtClean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https://www.freepik.com/free-vector/lunch-school-cafeteria-concept-teen-boys-girls-eating-school-canteen-cafe-standing-counter-buying-food-catering-buffet-school-break-facilities-topics_10613159.htm#page=1&amp;query=SNACK%20SCHOOL&amp;position=12</a:t>
            </a:r>
          </a:p>
          <a:p>
            <a:endParaRPr lang="en-US" altLang="zh-HK" u="sng" dirty="0" smtClean="0">
              <a:solidFill>
                <a:srgbClr val="0070C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HK" u="sng" dirty="0" smtClean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&lt;a </a:t>
            </a:r>
            <a:r>
              <a:rPr lang="en-US" altLang="zh-HK" u="sng" dirty="0" err="1" smtClean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href</a:t>
            </a:r>
            <a:r>
              <a:rPr lang="en-US" altLang="zh-HK" u="sng" dirty="0" smtClean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="https://www.freepik.com/vectors/food"&gt;Food vector created by </a:t>
            </a:r>
            <a:r>
              <a:rPr lang="en-US" altLang="zh-HK" u="sng" dirty="0" err="1" smtClean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pch.vector</a:t>
            </a:r>
            <a:r>
              <a:rPr lang="en-US" altLang="zh-HK" u="sng" dirty="0" smtClean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- www.freepik.com&lt;/a&gt;</a:t>
            </a:r>
            <a:endParaRPr lang="en-US" altLang="zh-HK" u="sng" dirty="0">
              <a:solidFill>
                <a:srgbClr val="0070C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678635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940889-8ABD-4E8D-9756-A00438ECDEFA}" type="slidenum">
              <a:rPr lang="zh-HK" altLang="en-US" smtClean="0"/>
              <a:t>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35287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089109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33599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8339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28953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39338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16979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04555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30719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85260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5E48206-6208-4002-9AF5-B38F54CDB384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4165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5365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5E48206-6208-4002-9AF5-B38F54CDB384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434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8">
            <a:extLst>
              <a:ext uri="{FF2B5EF4-FFF2-40B4-BE49-F238E27FC236}">
                <a16:creationId xmlns:a16="http://schemas.microsoft.com/office/drawing/2014/main" id="{7A326B75-49B8-46C3-A5E7-A682F4B745CC}"/>
              </a:ext>
            </a:extLst>
          </p:cNvPr>
          <p:cNvSpPr/>
          <p:nvPr/>
        </p:nvSpPr>
        <p:spPr>
          <a:xfrm>
            <a:off x="6660232" y="6568392"/>
            <a:ext cx="2361658" cy="2572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Aft>
                <a:spcPts val="600"/>
              </a:spcAft>
            </a:pPr>
            <a:r>
              <a:rPr lang="zh-TW" altLang="en-US" sz="105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圖片來源</a:t>
            </a:r>
            <a:r>
              <a:rPr lang="en-US" altLang="zh-HK" sz="105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: http://www.freepik.com</a:t>
            </a:r>
            <a:endParaRPr lang="zh-HK" altLang="en-US" sz="105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9" name="標題 3">
            <a:extLst>
              <a:ext uri="{FF2B5EF4-FFF2-40B4-BE49-F238E27FC236}">
                <a16:creationId xmlns:a16="http://schemas.microsoft.com/office/drawing/2014/main" id="{644635AE-EDB5-4802-B330-FECE01B1A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8"/>
            <a:ext cx="4351559" cy="1449387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zh-TW" altLang="en-US" sz="40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生活事件事例</a:t>
            </a:r>
            <a:r>
              <a:rPr lang="en-US" altLang="zh-TW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</a:p>
          <a:p>
            <a:pPr>
              <a:lnSpc>
                <a:spcPct val="100000"/>
              </a:lnSpc>
            </a:pPr>
            <a:r>
              <a:rPr lang="zh-TW" altLang="en-US" sz="40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「選我做班長吧」</a:t>
            </a:r>
            <a:endParaRPr lang="en-US" altLang="zh-TW" sz="4000" b="1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文字版面配置區 6">
            <a:extLst>
              <a:ext uri="{FF2B5EF4-FFF2-40B4-BE49-F238E27FC236}">
                <a16:creationId xmlns:a16="http://schemas.microsoft.com/office/drawing/2014/main" id="{F89E4AA8-BD1E-4091-8925-0F1C923631F4}"/>
              </a:ext>
            </a:extLst>
          </p:cNvPr>
          <p:cNvSpPr txBox="1">
            <a:spLocks/>
          </p:cNvSpPr>
          <p:nvPr/>
        </p:nvSpPr>
        <p:spPr>
          <a:xfrm>
            <a:off x="602798" y="2401985"/>
            <a:ext cx="3780148" cy="258083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 panose="020B0604020202020204" pitchFamily="34" charset="0"/>
              </a:rPr>
              <a:t>價值觀教育</a:t>
            </a:r>
          </a:p>
          <a:p>
            <a:pPr>
              <a:lnSpc>
                <a:spcPct val="100000"/>
              </a:lnSpc>
            </a:pPr>
            <a:r>
              <a:rPr lang="zh-TW" altLang="en-US" sz="24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 panose="020B0604020202020204" pitchFamily="34" charset="0"/>
              </a:rPr>
              <a:t>初小至高小</a:t>
            </a:r>
            <a:endParaRPr lang="zh-TW" altLang="en-US" sz="24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zh-TW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 panose="020B0604020202020204" pitchFamily="34" charset="0"/>
              </a:rPr>
              <a:t>教育局 </a:t>
            </a:r>
            <a:endParaRPr lang="en-US" altLang="zh-TW" sz="24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zh-TW" altLang="en-US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 panose="020B0604020202020204" pitchFamily="34" charset="0"/>
              </a:rPr>
              <a:t>德育、公民及國民教育</a:t>
            </a:r>
            <a:r>
              <a:rPr lang="zh-TW" altLang="en-US" sz="24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 panose="020B0604020202020204" pitchFamily="34" charset="0"/>
              </a:rPr>
              <a:t>組   </a:t>
            </a:r>
            <a:endParaRPr lang="en-US" altLang="zh-TW" sz="240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zh-TW" altLang="en-US" sz="24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 panose="020B0604020202020204" pitchFamily="34" charset="0"/>
              </a:rPr>
              <a:t>製作</a:t>
            </a:r>
            <a:endParaRPr lang="en-US" altLang="zh-TW" sz="24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zh-TW" sz="24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 panose="020B0604020202020204" pitchFamily="34" charset="0"/>
              </a:rPr>
              <a:t>2022</a:t>
            </a:r>
            <a:r>
              <a:rPr lang="zh-TW" altLang="en-US" sz="24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 panose="020B0604020202020204" pitchFamily="34" charset="0"/>
              </a:rPr>
              <a:t>年</a:t>
            </a:r>
            <a:r>
              <a:rPr lang="en-US" altLang="zh-TW" sz="24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 panose="020B0604020202020204" pitchFamily="34" charset="0"/>
              </a:rPr>
              <a:t>1</a:t>
            </a:r>
            <a:r>
              <a:rPr lang="zh-TW" altLang="en-US" sz="24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Arial" panose="020B0604020202020204" pitchFamily="34" charset="0"/>
              </a:rPr>
              <a:t>月</a:t>
            </a:r>
            <a:endParaRPr lang="en-US" altLang="zh-TW" sz="24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sym typeface="Arial" panose="020B0604020202020204" pitchFamily="34" charset="0"/>
            </a:endParaRPr>
          </a:p>
        </p:txBody>
      </p:sp>
      <p:pic>
        <p:nvPicPr>
          <p:cNvPr id="4100" name="Picture 4" descr="International day of democracy theme Free Vector">
            <a:extLst>
              <a:ext uri="{FF2B5EF4-FFF2-40B4-BE49-F238E27FC236}">
                <a16:creationId xmlns:a16="http://schemas.microsoft.com/office/drawing/2014/main" id="{43DAA183-28DA-48BA-84C2-28BFE30A37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19"/>
          <a:stretch/>
        </p:blipFill>
        <p:spPr bwMode="auto">
          <a:xfrm>
            <a:off x="4489824" y="2708511"/>
            <a:ext cx="4176883" cy="3273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4574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7C215A4E-672E-4B67-9E28-20228383E6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0502" y="-775803"/>
            <a:ext cx="9614502" cy="7015240"/>
          </a:xfrm>
          <a:prstGeom prst="rect">
            <a:avLst/>
          </a:prstGeom>
        </p:spPr>
      </p:pic>
      <p:graphicFrame>
        <p:nvGraphicFramePr>
          <p:cNvPr id="5" name="表格 8">
            <a:extLst>
              <a:ext uri="{FF2B5EF4-FFF2-40B4-BE49-F238E27FC236}">
                <a16:creationId xmlns:a16="http://schemas.microsoft.com/office/drawing/2014/main" id="{212136E0-08E0-4418-88D5-5E76717EA7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727688"/>
              </p:ext>
            </p:extLst>
          </p:nvPr>
        </p:nvGraphicFramePr>
        <p:xfrm>
          <a:off x="552496" y="1132382"/>
          <a:ext cx="8039007" cy="4742407"/>
        </p:xfrm>
        <a:graphic>
          <a:graphicData uri="http://schemas.openxmlformats.org/drawingml/2006/table">
            <a:tbl>
              <a:tblPr/>
              <a:tblGrid>
                <a:gridCol w="1784497">
                  <a:extLst>
                    <a:ext uri="{9D8B030D-6E8A-4147-A177-3AD203B41FA5}">
                      <a16:colId xmlns:a16="http://schemas.microsoft.com/office/drawing/2014/main" val="671913260"/>
                    </a:ext>
                  </a:extLst>
                </a:gridCol>
                <a:gridCol w="6254510">
                  <a:extLst>
                    <a:ext uri="{9D8B030D-6E8A-4147-A177-3AD203B41FA5}">
                      <a16:colId xmlns:a16="http://schemas.microsoft.com/office/drawing/2014/main" val="3911223499"/>
                    </a:ext>
                  </a:extLst>
                </a:gridCol>
              </a:tblGrid>
              <a:tr h="17370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spc="100" baseline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活動概要：</a:t>
                      </a:r>
                      <a:r>
                        <a:rPr lang="en-US" altLang="zh-TW" sz="2800" b="0" spc="100" baseline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zh-TW" altLang="en-US" sz="2800" b="0" spc="100" baseline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kern="1200" spc="100" baseline="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通過情境反思，讓學生認識公平</a:t>
                      </a:r>
                      <a:r>
                        <a:rPr lang="zh-TW" altLang="zh-HK" sz="2800" b="0" kern="1200" spc="100" baseline="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的重要</a:t>
                      </a:r>
                      <a:r>
                        <a:rPr lang="zh-TW" altLang="en-US" sz="2800" b="0" kern="1200" spc="100" baseline="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，並</a:t>
                      </a:r>
                      <a:r>
                        <a:rPr lang="zh-TW" altLang="en-US" sz="2800" b="0" kern="1200" spc="100" baseline="0" dirty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學習做個</a:t>
                      </a:r>
                      <a:r>
                        <a:rPr lang="zh-TW" altLang="en-US" sz="2800" b="0" kern="1200" spc="100" baseline="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誠實守規的人。</a:t>
                      </a:r>
                      <a:endParaRPr lang="zh-TW" altLang="en-US" sz="2800" b="0" kern="1200" spc="100" baseline="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8304074"/>
                  </a:ext>
                </a:extLst>
              </a:tr>
              <a:tr h="16287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spc="100" baseline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學習目標：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514350" lvl="0" indent="-51435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800" b="0" kern="1200" spc="100" baseline="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培養學生</a:t>
                      </a:r>
                      <a:r>
                        <a:rPr lang="zh-TW" altLang="zh-HK" sz="2800" b="0" kern="1200" spc="100" baseline="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遵</a:t>
                      </a:r>
                      <a:r>
                        <a:rPr lang="zh-TW" altLang="en-US" sz="2800" b="0" kern="1200" spc="100" baseline="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規</a:t>
                      </a:r>
                      <a:r>
                        <a:rPr lang="zh-TW" altLang="zh-HK" sz="2800" b="0" kern="1200" spc="100" baseline="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守</a:t>
                      </a:r>
                      <a:r>
                        <a:rPr lang="zh-TW" altLang="en-US" sz="2800" b="0" kern="1200" spc="100" baseline="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法的精神。</a:t>
                      </a:r>
                      <a:endParaRPr lang="en-US" altLang="zh-TW" sz="2800" b="0" kern="1200" spc="100" baseline="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514350" marR="0" lvl="0" indent="-5143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800" b="0" kern="1200" spc="100" baseline="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培養誠實、公正的態度。</a:t>
                      </a:r>
                      <a:endParaRPr lang="en-US" altLang="zh-TW" sz="2800" b="0" kern="1200" spc="100" baseline="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0042857"/>
                  </a:ext>
                </a:extLst>
              </a:tr>
              <a:tr h="13766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spc="100" baseline="0" dirty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價值觀和</a:t>
                      </a:r>
                      <a:endParaRPr lang="en-US" altLang="zh-TW" sz="2800" b="0" spc="100" baseline="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spc="100" baseline="0" dirty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態度：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0" kern="1200" spc="100" baseline="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誠實、</a:t>
                      </a:r>
                      <a:r>
                        <a:rPr lang="zh-TW" altLang="en-US" sz="2800" b="0" kern="1200" spc="100" baseline="0" dirty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公平、遵規</a:t>
                      </a:r>
                      <a:r>
                        <a:rPr lang="zh-TW" altLang="en-US" sz="2800" b="0" kern="1200" spc="100" baseline="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守法、負責任</a:t>
                      </a:r>
                      <a:endParaRPr lang="zh-TW" altLang="zh-HK" sz="2800" b="0" kern="1200" spc="100" baseline="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7798219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01DCBEEB-A445-40EF-94DA-B5BE96C90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34" y="6239437"/>
            <a:ext cx="1350169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HK" sz="1050" dirty="0" err="1">
                <a:solidFill>
                  <a:schemeClr val="bg1"/>
                </a:solidFill>
              </a:rPr>
              <a:t>Image:Freepik.com</a:t>
            </a:r>
            <a:endParaRPr lang="zh-HK" altLang="en-US" sz="1050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EE1A609-063F-4C6B-84B1-30C8112C51A7}"/>
              </a:ext>
            </a:extLst>
          </p:cNvPr>
          <p:cNvSpPr txBox="1"/>
          <p:nvPr/>
        </p:nvSpPr>
        <p:spPr>
          <a:xfrm>
            <a:off x="2120130" y="466654"/>
            <a:ext cx="4433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spc="1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學習重點</a:t>
            </a:r>
            <a:endParaRPr lang="zh-HK" altLang="en-US" sz="3600" spc="1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371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A2FB50-72AD-4F6D-9FE9-F8CE84F9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148058"/>
            <a:ext cx="7543800" cy="1450757"/>
          </a:xfrm>
        </p:spPr>
        <p:txBody>
          <a:bodyPr/>
          <a:lstStyle/>
          <a:p>
            <a:r>
              <a:rPr lang="zh-TW" altLang="en-US" dirty="0" smtClean="0"/>
              <a:t>                 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背景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EC9C0F2-DE4D-42A9-B183-1D22B57BC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845734"/>
            <a:ext cx="7489768" cy="4023360"/>
          </a:xfrm>
        </p:spPr>
        <p:txBody>
          <a:bodyPr>
            <a:normAutofit/>
          </a:bodyPr>
          <a:lstStyle/>
          <a:p>
            <a:pPr marL="1441450" indent="-1441450">
              <a:buNone/>
            </a:pPr>
            <a:r>
              <a:rPr lang="zh-TW" altLang="en-US" sz="3200" b="1" dirty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老師</a:t>
            </a:r>
            <a:r>
              <a:rPr lang="zh-TW" altLang="en-US" sz="3200" b="1" dirty="0" smtClean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3200" b="1" dirty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3200" b="1" dirty="0" smtClean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兩</a:t>
            </a:r>
            <a:r>
              <a:rPr lang="zh-TW" altLang="en-US" sz="3200" b="1" dirty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  <a:r>
              <a:rPr lang="zh-TW" altLang="en-US" sz="3200" b="1" dirty="0" smtClean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後，我們</a:t>
            </a:r>
            <a:r>
              <a:rPr lang="zh-TW" altLang="en-US" sz="3200" b="1" dirty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班進行班長選舉</a:t>
            </a:r>
            <a:r>
              <a:rPr lang="zh-TW" altLang="en-US" sz="3200" b="1" dirty="0" smtClean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，大家想一想</a:t>
            </a:r>
            <a:r>
              <a:rPr lang="zh-TW" altLang="en-US" sz="3200" b="1" dirty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，誰最合適做</a:t>
            </a:r>
            <a:r>
              <a:rPr lang="zh-TW" altLang="en-US" sz="3200" b="1" dirty="0" smtClean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班長吧！」</a:t>
            </a:r>
            <a:endParaRPr lang="en-US" altLang="zh-TW" sz="3200" b="1" dirty="0">
              <a:ln/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966913" indent="-1966913">
              <a:buNone/>
              <a:tabLst>
                <a:tab pos="1884363" algn="l"/>
              </a:tabLst>
            </a:pP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小寶心想：班長好</a:t>
            </a:r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威風</a:t>
            </a:r>
            <a:r>
              <a:rPr lang="en-US" altLang="zh-TW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 </a:t>
            </a:r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雖然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我常常遲交功課，但是我很想做班長。究竟怎樣才能令同學選我</a:t>
            </a:r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做班長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呢？</a:t>
            </a:r>
            <a:endParaRPr lang="zh-HK" altLang="en-US" sz="3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11548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102063-88AA-4BAF-8B25-29EB68F8C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59" y="0"/>
            <a:ext cx="7543800" cy="1450757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情境一：糖果攻勢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83191E6-6C15-44A7-A870-00BA6423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6957" y="1930480"/>
            <a:ext cx="7295804" cy="402336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zh-TW" altLang="en-US" sz="38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小寶</a:t>
            </a:r>
            <a:r>
              <a:rPr lang="zh-TW" altLang="en-US" sz="3800" dirty="0">
                <a:latin typeface="標楷體" panose="03000509000000000000" pitchFamily="65" charset="-120"/>
                <a:ea typeface="標楷體" panose="03000509000000000000" pitchFamily="65" charset="-120"/>
              </a:rPr>
              <a:t>和媽媽去超市購物</a:t>
            </a:r>
            <a:r>
              <a:rPr lang="zh-TW" altLang="en-US" sz="3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。走</a:t>
            </a:r>
            <a:r>
              <a:rPr lang="zh-TW" altLang="en-US" sz="3800" dirty="0">
                <a:latin typeface="標楷體" panose="03000509000000000000" pitchFamily="65" charset="-120"/>
                <a:ea typeface="標楷體" panose="03000509000000000000" pitchFamily="65" charset="-120"/>
              </a:rPr>
              <a:t>到</a:t>
            </a:r>
            <a:r>
              <a:rPr lang="zh-TW" altLang="en-US" sz="3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零食</a:t>
            </a:r>
            <a:r>
              <a:rPr lang="zh-TW" altLang="en-US" sz="3800" dirty="0">
                <a:latin typeface="標楷體" panose="03000509000000000000" pitchFamily="65" charset="-120"/>
                <a:ea typeface="標楷體" panose="03000509000000000000" pitchFamily="65" charset="-120"/>
              </a:rPr>
              <a:t>區，</a:t>
            </a:r>
            <a:r>
              <a:rPr lang="zh-TW" altLang="en-US" sz="38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小寶</a:t>
            </a:r>
            <a:r>
              <a:rPr lang="zh-TW" altLang="en-US" sz="3800" dirty="0">
                <a:latin typeface="標楷體" panose="03000509000000000000" pitchFamily="65" charset="-120"/>
                <a:ea typeface="標楷體" panose="03000509000000000000" pitchFamily="65" charset="-120"/>
              </a:rPr>
              <a:t>突然靈機一觸，馬上拿著五包糖果放進購物車。</a:t>
            </a:r>
            <a:endParaRPr lang="en-US" altLang="zh-TW" sz="3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800" dirty="0">
                <a:ln/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3800" dirty="0" smtClean="0">
              <a:ln/>
              <a:solidFill>
                <a:schemeClr val="accent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800" dirty="0" smtClean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媽媽</a:t>
            </a:r>
            <a:r>
              <a:rPr lang="zh-TW" altLang="en-US" sz="3800" dirty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3800" u="sng" dirty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小寶</a:t>
            </a:r>
            <a:r>
              <a:rPr lang="zh-TW" altLang="en-US" sz="3800" dirty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，你為何買這麼多糖果呀？</a:t>
            </a:r>
            <a:endParaRPr lang="en-US" altLang="zh-TW" sz="3800" dirty="0">
              <a:ln/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800" u="sng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</a:t>
            </a:r>
            <a:r>
              <a:rPr lang="zh-TW" altLang="en-US" sz="3800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寶</a:t>
            </a:r>
            <a:r>
              <a:rPr lang="zh-TW" altLang="en-US" sz="3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：我很想做班長，我明天請全班同學</a:t>
            </a:r>
            <a:endParaRPr lang="en-US" altLang="zh-TW" sz="3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sz="3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吃</a:t>
            </a:r>
            <a:r>
              <a:rPr lang="zh-TW" altLang="en-US" sz="3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糖，他們就會</a:t>
            </a:r>
            <a:r>
              <a:rPr lang="zh-TW" altLang="en-US" sz="3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投票給我啦！</a:t>
            </a:r>
            <a:endParaRPr lang="en-US" altLang="zh-TW" sz="3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3800" dirty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媽媽：當然不可以啦！</a:t>
            </a:r>
            <a:endParaRPr lang="en-US" altLang="zh-TW" sz="3800" dirty="0">
              <a:ln/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HK" altLang="en-US" sz="3200" dirty="0">
              <a:ln/>
              <a:solidFill>
                <a:schemeClr val="accent3"/>
              </a:solidFill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189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102063-88AA-4BAF-8B25-29EB68F8C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情境一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反思問題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83191E6-6C15-44A7-A870-00BA6423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9820" y="2885703"/>
            <a:ext cx="5990896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小寶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全班同學吃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糖果，希望同學因此而選自己做班長，這樣做有甚麼問題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為什麼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en-US" altLang="zh-TW" sz="36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050" name="Picture 2" descr="Question mark icon thinking of solution Free Photo">
            <a:extLst>
              <a:ext uri="{FF2B5EF4-FFF2-40B4-BE49-F238E27FC236}">
                <a16:creationId xmlns:a16="http://schemas.microsoft.com/office/drawing/2014/main" id="{DEC88E1F-952B-4AB5-9BE8-275B1D1F85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228"/>
          <a:stretch/>
        </p:blipFill>
        <p:spPr bwMode="auto">
          <a:xfrm>
            <a:off x="328974" y="2885703"/>
            <a:ext cx="2135794" cy="264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385DB5CD-5707-4534-94EC-B632A2273FDC}"/>
              </a:ext>
            </a:extLst>
          </p:cNvPr>
          <p:cNvSpPr/>
          <p:nvPr/>
        </p:nvSpPr>
        <p:spPr>
          <a:xfrm>
            <a:off x="388162" y="6552806"/>
            <a:ext cx="2361658" cy="2572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600"/>
              </a:spcAft>
            </a:pPr>
            <a:r>
              <a:rPr lang="zh-TW" altLang="en-US" sz="105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圖片來源</a:t>
            </a:r>
            <a:r>
              <a:rPr lang="en-US" altLang="zh-HK" sz="105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: http://www.freepik.com</a:t>
            </a:r>
            <a:endParaRPr lang="zh-HK" altLang="en-US" sz="105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89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102063-88AA-4BAF-8B25-29EB68F8C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045" y="443345"/>
            <a:ext cx="6885645" cy="936140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情境二：「係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咪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朋友呀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83191E6-6C15-44A7-A870-00BA6423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408" y="1582964"/>
            <a:ext cx="8461829" cy="40233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3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endParaRPr lang="en-US" altLang="zh-TW" sz="39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4138" indent="0">
              <a:buNone/>
            </a:pPr>
            <a:r>
              <a:rPr lang="zh-TW" altLang="en-US" sz="3000" u="sng" dirty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小寶</a:t>
            </a:r>
            <a:r>
              <a:rPr lang="zh-TW" altLang="en-US" sz="3000" dirty="0" smtClean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：「我</a:t>
            </a:r>
            <a:r>
              <a:rPr lang="zh-TW" altLang="en-US" sz="3000" dirty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哋係咪朋友先</a:t>
            </a:r>
            <a:r>
              <a:rPr lang="en-US" altLang="zh-TW" sz="3000" dirty="0" smtClean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3000" dirty="0" smtClean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TW" sz="3000" dirty="0">
              <a:ln/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4138" indent="0">
              <a:buNone/>
            </a:pPr>
            <a:r>
              <a:rPr lang="zh-TW" altLang="en-US" sz="3000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小聰</a:t>
            </a:r>
            <a:r>
              <a:rPr lang="zh-TW" altLang="en-US" sz="3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TW" altLang="en-US" sz="3000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小智</a:t>
            </a:r>
            <a:r>
              <a:rPr lang="zh-TW" altLang="en-US" sz="3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：「我們</a:t>
            </a:r>
            <a:r>
              <a:rPr lang="zh-TW" altLang="en-US" sz="3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當然是好朋友</a:t>
            </a:r>
            <a:r>
              <a:rPr lang="zh-TW" altLang="en-US" sz="3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！」</a:t>
            </a:r>
            <a:endParaRPr lang="en-US" altLang="zh-TW" sz="30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4138" indent="0" algn="just">
              <a:buNone/>
            </a:pPr>
            <a:r>
              <a:rPr lang="zh-TW" altLang="en-US" sz="3000" u="sng" dirty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小寶</a:t>
            </a:r>
            <a:r>
              <a:rPr lang="zh-TW" altLang="en-US" sz="3000" dirty="0" smtClean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：「我</a:t>
            </a:r>
            <a:r>
              <a:rPr lang="zh-TW" altLang="en-US" sz="3000" dirty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很想做班長，你們是我的</a:t>
            </a:r>
            <a:r>
              <a:rPr lang="zh-TW" altLang="en-US" sz="3000" dirty="0" smtClean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好朋友，</a:t>
            </a:r>
            <a:endParaRPr lang="en-US" altLang="zh-TW" sz="3000" dirty="0" smtClean="0">
              <a:ln/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4138" indent="0" algn="just">
              <a:buNone/>
            </a:pPr>
            <a:r>
              <a:rPr lang="en-US" altLang="zh-TW" sz="3000" dirty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000" dirty="0" smtClean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zh-TW" altLang="en-US" sz="3000" dirty="0" smtClean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你們一定要投票選我，否則我跟你們絕</a:t>
            </a:r>
            <a:endParaRPr lang="en-US" altLang="zh-TW" sz="3000" dirty="0" smtClean="0">
              <a:ln/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84138" indent="0" algn="just">
              <a:buNone/>
            </a:pPr>
            <a:r>
              <a:rPr lang="en-US" altLang="zh-TW" sz="3000" dirty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000" dirty="0" smtClean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zh-TW" altLang="en-US" sz="3000" dirty="0" smtClean="0">
                <a:ln/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交，以後都不與你們一起打遊戲機。」</a:t>
            </a:r>
            <a:endParaRPr lang="en-US" altLang="zh-TW" sz="3000" dirty="0">
              <a:ln/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000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小聰</a:t>
            </a:r>
            <a:r>
              <a:rPr lang="zh-TW" altLang="en-US" sz="3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TW" altLang="en-US" sz="3000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小智</a:t>
            </a:r>
            <a:r>
              <a:rPr lang="zh-TW" altLang="en-US" sz="30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互相對望</a:t>
            </a:r>
            <a:r>
              <a:rPr lang="zh-TW" altLang="en-US" sz="3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，沒有說話。</a:t>
            </a:r>
            <a:endParaRPr lang="en-US" altLang="zh-TW" sz="3200" dirty="0">
              <a:solidFill>
                <a:schemeClr val="tx1"/>
              </a:solidFill>
              <a:latin typeface="+mn-ea"/>
            </a:endParaRPr>
          </a:p>
          <a:p>
            <a:endParaRPr lang="zh-HK" altLang="en-US" sz="3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1452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102063-88AA-4BAF-8B25-29EB68F8C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情境二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反思問題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83191E6-6C15-44A7-A870-00BA6423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6605" y="2527856"/>
            <a:ext cx="5566340" cy="402336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zh-TW" altLang="en-US" sz="3200" dirty="0" smtClean="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認同</a:t>
            </a:r>
            <a:r>
              <a:rPr lang="zh-TW" altLang="en-US" sz="3200" u="sng" dirty="0" smtClean="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小寶</a:t>
            </a:r>
            <a:r>
              <a:rPr lang="zh-TW" altLang="en-US" sz="3200" dirty="0" smtClean="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的做法嗎</a:t>
            </a:r>
            <a:r>
              <a:rPr lang="en-US" altLang="zh-TW" sz="3200" dirty="0" smtClean="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?</a:t>
            </a:r>
            <a:r>
              <a:rPr lang="zh-TW" altLang="en-US" sz="3200" dirty="0" smtClean="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為什麼</a:t>
            </a:r>
            <a:r>
              <a:rPr lang="en-US" altLang="zh-TW" sz="3200" dirty="0" smtClean="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zh-TW" altLang="en-US" sz="3200" dirty="0" smtClean="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如果</a:t>
            </a:r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你是</a:t>
            </a:r>
            <a:r>
              <a:rPr lang="zh-TW" altLang="en-US" sz="3200" u="sng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</a:t>
            </a:r>
            <a:r>
              <a:rPr lang="zh-HK" altLang="en-US" sz="3200" u="sng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聰</a:t>
            </a:r>
            <a:r>
              <a:rPr lang="zh-HK" altLang="en-US" sz="3200" dirty="0" smtClean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／</a:t>
            </a:r>
            <a:r>
              <a:rPr lang="zh-HK" altLang="en-US" sz="3200" u="sng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</a:t>
            </a:r>
            <a:r>
              <a:rPr lang="zh-HK" altLang="en-US" sz="3200" u="sng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智</a:t>
            </a:r>
            <a:r>
              <a:rPr lang="zh-HK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你會怎樣做</a:t>
            </a:r>
            <a:r>
              <a:rPr lang="en-US" altLang="zh-TW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為什麼</a:t>
            </a:r>
            <a:r>
              <a:rPr lang="en-US" altLang="zh-TW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HK" altLang="en-US" sz="3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6" name="Picture 2" descr="Question mark icon thinking of solution Free Photo">
            <a:extLst>
              <a:ext uri="{FF2B5EF4-FFF2-40B4-BE49-F238E27FC236}">
                <a16:creationId xmlns:a16="http://schemas.microsoft.com/office/drawing/2014/main" id="{E2D3A7B8-85D5-40A8-A356-93E48A072E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228"/>
          <a:stretch/>
        </p:blipFill>
        <p:spPr bwMode="auto">
          <a:xfrm>
            <a:off x="480009" y="2527856"/>
            <a:ext cx="2420846" cy="2995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2744079D-014B-4A8A-8890-1A703D479A49}"/>
              </a:ext>
            </a:extLst>
          </p:cNvPr>
          <p:cNvSpPr/>
          <p:nvPr/>
        </p:nvSpPr>
        <p:spPr>
          <a:xfrm>
            <a:off x="364191" y="6442795"/>
            <a:ext cx="2361658" cy="2572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600"/>
              </a:spcAft>
            </a:pPr>
            <a:r>
              <a:rPr lang="zh-TW" altLang="en-US" sz="105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圖片來源</a:t>
            </a:r>
            <a:r>
              <a:rPr lang="en-US" altLang="zh-HK" sz="105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: http://www.freepik.com</a:t>
            </a:r>
            <a:endParaRPr lang="zh-HK" altLang="en-US" sz="105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340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60020" y="397305"/>
            <a:ext cx="7398235" cy="1038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44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延伸問題</a:t>
            </a:r>
            <a:r>
              <a:rPr lang="en-US" altLang="zh-TW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: </a:t>
            </a:r>
            <a:r>
              <a:rPr lang="zh-TW" altLang="en-US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 </a:t>
            </a:r>
            <a:endParaRPr lang="en-US" altLang="zh-TW" sz="44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95" b="21559"/>
          <a:stretch/>
        </p:blipFill>
        <p:spPr>
          <a:xfrm>
            <a:off x="1887622" y="3770537"/>
            <a:ext cx="7256378" cy="2414866"/>
          </a:xfrm>
          <a:prstGeom prst="rect">
            <a:avLst/>
          </a:prstGeom>
        </p:spPr>
      </p:pic>
      <p:sp>
        <p:nvSpPr>
          <p:cNvPr id="10" name="內容版面配置區 2">
            <a:extLst>
              <a:ext uri="{FF2B5EF4-FFF2-40B4-BE49-F238E27FC236}">
                <a16:creationId xmlns:a16="http://schemas.microsoft.com/office/drawing/2014/main" id="{B18C8CF9-49A0-426E-B031-976496633A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2039" y="2958670"/>
            <a:ext cx="8316522" cy="40386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>
              <a:lnSpc>
                <a:spcPct val="100000"/>
              </a:lnSpc>
              <a:buSzPct val="100000"/>
              <a:buNone/>
            </a:pPr>
            <a:endParaRPr lang="en-US" altLang="zh-TW" sz="3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lnSpc>
                <a:spcPct val="100000"/>
              </a:lnSpc>
              <a:buSzPct val="100000"/>
              <a:buNone/>
            </a:pPr>
            <a:endParaRPr lang="en-US" altLang="zh-TW" sz="3200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2039" y="1728312"/>
            <a:ext cx="8066933" cy="263149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zh-TW" altLang="en-US" sz="3200" b="1" dirty="0">
                <a:ln/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假如</a:t>
            </a:r>
            <a:r>
              <a:rPr lang="zh-TW" altLang="en-US" sz="3200" b="1" dirty="0" smtClean="0">
                <a:ln/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你居住大廈舉行</a:t>
            </a:r>
            <a:r>
              <a:rPr lang="zh-TW" altLang="en-US" sz="3200" b="1" dirty="0">
                <a:ln/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「傑出</a:t>
            </a:r>
            <a:r>
              <a:rPr lang="zh-TW" altLang="en-US" sz="3200" b="1" dirty="0" smtClean="0">
                <a:ln/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管理員選舉」，一個平日跟你家人很熟悉，但是做事不盡責的管理員要求你媽媽投他一票。遇到這情況，你會怎樣做</a:t>
            </a:r>
            <a:r>
              <a:rPr lang="en-US" altLang="zh-TW" sz="3200" b="1" dirty="0" smtClean="0">
                <a:ln/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3200" b="1" dirty="0" smtClean="0">
                <a:ln/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為甚麼</a:t>
            </a:r>
            <a:r>
              <a:rPr lang="en-US" altLang="zh-TW" sz="3200" b="1" dirty="0" smtClean="0">
                <a:ln/>
                <a:solidFill>
                  <a:schemeClr val="accent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altLang="zh-HK" sz="3200" b="1" dirty="0">
              <a:ln/>
              <a:solidFill>
                <a:schemeClr val="accent3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473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013C23-B618-4C56-A124-AD11FD809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3" y="0"/>
            <a:ext cx="4759569" cy="1450757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總結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8089" y="1929528"/>
            <a:ext cx="8280275" cy="4448814"/>
          </a:xfrm>
        </p:spPr>
        <p:txBody>
          <a:bodyPr>
            <a:noAutofit/>
          </a:bodyPr>
          <a:lstStyle/>
          <a:p>
            <a:pPr algn="just" hangingPunct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維護遵規守法的精神十分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重要的，它能</a:t>
            </a:r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保障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各人的權利</a:t>
            </a:r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hangingPunct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公平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的選舉，可選賢與能，服務大家。我們要遵守選舉規則，進行公平的選舉，</a:t>
            </a:r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應</a:t>
            </a:r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賄選</a:t>
            </a:r>
            <a:r>
              <a:rPr lang="zh-TW" altLang="en-US" sz="3200" dirty="0" smtClean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，</a:t>
            </a:r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亦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要誠實投票</a:t>
            </a:r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，以維護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整體利益。</a:t>
            </a:r>
          </a:p>
        </p:txBody>
      </p:sp>
    </p:spTree>
    <p:extLst>
      <p:ext uri="{BB962C8B-B14F-4D97-AF65-F5344CB8AC3E}">
        <p14:creationId xmlns:p14="http://schemas.microsoft.com/office/powerpoint/2010/main" val="1934933832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2293</TotalTime>
  <Words>1024</Words>
  <Application>Microsoft Office PowerPoint</Application>
  <PresentationFormat>如螢幕大小 (4:3)</PresentationFormat>
  <Paragraphs>104</Paragraphs>
  <Slides>9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9" baseType="lpstr">
      <vt:lpstr>細明體</vt:lpstr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Wingdings</vt:lpstr>
      <vt:lpstr>回顧</vt:lpstr>
      <vt:lpstr>生活事件事例  「選我做班長吧」</vt:lpstr>
      <vt:lpstr>PowerPoint 簡報</vt:lpstr>
      <vt:lpstr>                  背景</vt:lpstr>
      <vt:lpstr>情境一：糖果攻勢</vt:lpstr>
      <vt:lpstr>情境一: 反思問題</vt:lpstr>
      <vt:lpstr>情境二：「係咪朋友呀?」</vt:lpstr>
      <vt:lpstr>情境二: 反思問題</vt:lpstr>
      <vt:lpstr>PowerPoint 簡報</vt:lpstr>
      <vt:lpstr>　總結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CHEUNG LUI</dc:creator>
  <cp:lastModifiedBy>LAM, Yuen-shan</cp:lastModifiedBy>
  <cp:revision>313</cp:revision>
  <dcterms:created xsi:type="dcterms:W3CDTF">2021-01-14T06:14:34Z</dcterms:created>
  <dcterms:modified xsi:type="dcterms:W3CDTF">2022-01-25T09:39:36Z</dcterms:modified>
</cp:coreProperties>
</file>